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04" r:id="rId2"/>
    <p:sldId id="704" r:id="rId3"/>
    <p:sldId id="638" r:id="rId4"/>
    <p:sldId id="490" r:id="rId5"/>
    <p:sldId id="557" r:id="rId6"/>
    <p:sldId id="493" r:id="rId7"/>
    <p:sldId id="586" r:id="rId8"/>
    <p:sldId id="497" r:id="rId9"/>
    <p:sldId id="568" r:id="rId10"/>
    <p:sldId id="501" r:id="rId11"/>
    <p:sldId id="502" r:id="rId12"/>
    <p:sldId id="503" r:id="rId13"/>
    <p:sldId id="505" r:id="rId14"/>
    <p:sldId id="639" r:id="rId15"/>
    <p:sldId id="594" r:id="rId16"/>
    <p:sldId id="582" r:id="rId17"/>
    <p:sldId id="532" r:id="rId18"/>
    <p:sldId id="636" r:id="rId19"/>
    <p:sldId id="605" r:id="rId20"/>
    <p:sldId id="615" r:id="rId21"/>
    <p:sldId id="607" r:id="rId22"/>
    <p:sldId id="629" r:id="rId23"/>
    <p:sldId id="703" r:id="rId24"/>
    <p:sldId id="637" r:id="rId25"/>
    <p:sldId id="693" r:id="rId26"/>
    <p:sldId id="700" r:id="rId27"/>
    <p:sldId id="699" r:id="rId28"/>
    <p:sldId id="697" r:id="rId29"/>
    <p:sldId id="620" r:id="rId30"/>
    <p:sldId id="624" r:id="rId31"/>
    <p:sldId id="554" r:id="rId32"/>
    <p:sldId id="701" r:id="rId33"/>
    <p:sldId id="598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80" userDrawn="1">
          <p15:clr>
            <a:srgbClr val="A4A3A4"/>
          </p15:clr>
        </p15:guide>
        <p15:guide id="2" pos="1646" userDrawn="1">
          <p15:clr>
            <a:srgbClr val="A4A3A4"/>
          </p15:clr>
        </p15:guide>
        <p15:guide id="3" orient="horz" pos="3881" userDrawn="1">
          <p15:clr>
            <a:srgbClr val="A4A3A4"/>
          </p15:clr>
        </p15:guide>
        <p15:guide id="4" pos="1704" userDrawn="1">
          <p15:clr>
            <a:srgbClr val="A4A3A4"/>
          </p15:clr>
        </p15:guide>
        <p15:guide id="5" orient="horz" pos="2945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pos="2225" userDrawn="1">
          <p15:clr>
            <a:srgbClr val="A4A3A4"/>
          </p15:clr>
        </p15:guide>
        <p15:guide id="8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" initials="S" lastIdx="1" clrIdx="0"/>
  <p:cmAuthor id="1" name="Janice Means" initials="JM" lastIdx="2" clrIdx="1">
    <p:extLst>
      <p:ext uri="{19B8F6BF-5375-455C-9EA6-DF929625EA0E}">
        <p15:presenceInfo xmlns:p15="http://schemas.microsoft.com/office/powerpoint/2012/main" userId="5b3e7bfcb5e81c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1C1C1C"/>
    <a:srgbClr val="002060"/>
    <a:srgbClr val="292929"/>
    <a:srgbClr val="000000"/>
    <a:srgbClr val="339933"/>
    <a:srgbClr val="009242"/>
    <a:srgbClr val="11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2989" autoAdjust="0"/>
  </p:normalViewPr>
  <p:slideViewPr>
    <p:cSldViewPr>
      <p:cViewPr varScale="1">
        <p:scale>
          <a:sx n="86" d="100"/>
          <a:sy n="86" d="100"/>
        </p:scale>
        <p:origin x="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768" y="-62"/>
      </p:cViewPr>
      <p:guideLst>
        <p:guide orient="horz" pos="3780"/>
        <p:guide pos="1646"/>
        <p:guide orient="horz" pos="3881"/>
        <p:guide pos="1704"/>
        <p:guide orient="horz" pos="2945"/>
        <p:guide orient="horz" pos="3024"/>
        <p:guide pos="22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Humidity %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Optimum</c:v>
                </c:pt>
                <c:pt idx="3">
                  <c:v>Winter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D-4362-A592-B03E48B44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809856"/>
        <c:axId val="178811648"/>
      </c:lineChart>
      <c:catAx>
        <c:axId val="17880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811648"/>
        <c:crosses val="autoZero"/>
        <c:auto val="1"/>
        <c:lblAlgn val="ctr"/>
        <c:lblOffset val="100"/>
        <c:noMultiLvlLbl val="0"/>
      </c:catAx>
      <c:valAx>
        <c:axId val="17881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80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0.28125</cdr:y>
    </cdr:from>
    <cdr:to>
      <cdr:x>0.82692</cdr:x>
      <cdr:y>0.69375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899102E0-5FEA-4133-B4C1-9D22BAB3969E}"/>
            </a:ext>
          </a:extLst>
        </cdr:cNvPr>
        <cdr:cNvCxnSpPr/>
      </cdr:nvCxnSpPr>
      <cdr:spPr>
        <a:xfrm xmlns:a="http://schemas.openxmlformats.org/drawingml/2006/main">
          <a:off x="990600" y="1143000"/>
          <a:ext cx="2286000" cy="16764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headEnd type="triangle" w="lg" len="lg"/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r>
              <a:rPr lang="en-US"/>
              <a:t>Jim Newman, Newman Consulting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B4291CB-B364-457A-BC50-10B08495F4B6}" type="datetime1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C94DC20F-4D83-476B-BD73-CFADF44B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883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r>
              <a:rPr lang="en-US"/>
              <a:t>Jim Newman, Newman Consulting Group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24DA09F5-A537-4120-A8D2-9BB6EF4D8C3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4EFC280E-052B-4B5E-84A6-8D15017B4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5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280E-052B-4B5E-84A6-8D15017B42C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482CC7-7B99-4F5B-A713-57DA7DA03A5E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0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FA0E86-93E6-45E6-BB63-43FF546CC00D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DAD55D-8D78-4DA8-955A-B71034661068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64B409-8B1C-40DC-9239-81CCA248189B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02711B-9C3B-4D39-A8EF-68AFBE664CC8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6E7AA5-CDF0-4CFD-8607-22A6940BF1F5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089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8090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F12D86-10E9-4F8D-9686-C472E888F18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21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735" indent="-285668" defTabSz="964921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671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739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809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3876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0945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012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081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B3C56-B12C-40D0-A149-158A922DBC01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E05F2A-632D-419A-8E8B-7A8831FA1A81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4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21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735" indent="-285668" defTabSz="964921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671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739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809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3876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0945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012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081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A7188C-90CA-4305-8136-D5BF88009374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189657-FE92-41B5-8C9C-A52DF89D7B4F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0FD817-7586-43FD-AA82-F13E221538B0}" type="slidenum">
              <a:rPr lang="en-US" altLang="en-US" smtClean="0">
                <a:latin typeface="Times New Roman" pitchFamily="18" charset="0"/>
              </a:rPr>
              <a:pPr/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C2915E-8077-41F4-8F65-145A9834F84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48F2D1-1035-4B30-B6DD-8FBB19AC61D8}" type="slidenum">
              <a:rPr lang="en-US" altLang="en-US" smtClean="0">
                <a:latin typeface="Times New Roman" pitchFamily="18" charset="0"/>
              </a:rPr>
              <a:pPr/>
              <a:t>26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9ACC32-E14A-47BE-8A31-23D816C1C43C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0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8600" y="1200150"/>
            <a:ext cx="4318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06">
              <a:defRPr/>
            </a:pPr>
            <a:fld id="{B55B04B6-337F-284F-88B0-EDEAED59EDBE}" type="slidenum">
              <a:rPr lang="en-US">
                <a:solidFill>
                  <a:prstClr val="black"/>
                </a:solidFill>
                <a:latin typeface="Calibri" panose="020F0502020204030204"/>
                <a:sym typeface="Helvetica Light"/>
              </a:rPr>
              <a:pPr defTabSz="966506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E1829DA-8140-49B2-B666-035CF1AB180E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91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8600" y="1200150"/>
            <a:ext cx="4318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04B6-337F-284F-88B0-EDEAED59EDB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4CCF24-50A3-43C9-B6FB-D94731B8BB27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76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855F77-F875-4DB7-8CAA-03B8DC4A163C}" type="slidenum">
              <a:rPr lang="en-US" altLang="en-US" smtClean="0">
                <a:latin typeface="Times New Roman" pitchFamily="18" charset="0"/>
              </a:rPr>
              <a:pPr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2" y="4560889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13B239-8E78-4522-BC7E-5C7E8E8DCDF9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4143376" y="912019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6" tIns="48295" rIns="96596" bIns="4829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AD9CC0-9CF0-457F-81F3-4438C60A615D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2479"/>
            <a:ext cx="5851526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GB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EF4FA0-7830-4DB8-AEF2-6802A2CA5265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82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21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735" indent="-285668" defTabSz="964921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671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739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809" indent="-228535" defTabSz="964921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3876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0945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012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081" indent="-228535" defTabSz="964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B3C56-B12C-40D0-A149-158A922DBC01}" type="slidenum">
              <a:rPr lang="en-US" altLang="en-US" smtClean="0">
                <a:latin typeface="Times New Roman" pitchFamily="18" charset="0"/>
              </a:rPr>
              <a:pPr/>
              <a:t>32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E05F2A-632D-419A-8E8B-7A8831FA1A81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8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7F6CDA9-BAC7-4CAC-9867-51594EB51BCB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EFBD92-D47B-44A3-9B2A-3EFA620B5628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C9518D7-C92D-435F-9182-FFD77D5DEA02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A7B0D22-35E7-4EDB-8118-E72D480BD8F3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BFAB83-C5B9-4D9A-8265-5721E615464E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A5E8BC-D328-453C-A048-FBEE4D1917B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E26728-B918-473C-B252-9DE9342D1E40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7CEE58-DDBB-4BC5-B59A-4D6AA2573920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E26728-B918-473C-B252-9DE9342D1E40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7C16AF-F46B-47DF-94C6-C378D50FBF07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2324D6-AD41-45BE-8F38-81BE2DBF5966}" type="slidenum">
              <a:rPr lang="en-US" altLang="en-US" smtClean="0">
                <a:latin typeface="Times New Roman" pitchFamily="18" charset="0"/>
              </a:rPr>
              <a:pPr/>
              <a:t>10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82C0BE-3316-4A9C-BDAD-EA6852CD6CCF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08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802" indent="-285693" defTabSz="965008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773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82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991" indent="-228555" defTabSz="96500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09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209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317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428" indent="-228555" defTabSz="9650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0E7D91-1F57-4A7D-B439-523F16C5225A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61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C42682-F77F-441B-AB02-13808FBE369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Jim Newman, Newman Consulting Group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3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7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8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F221-6CC9-426F-AE25-A1AFAE9F80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291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BB56-574D-417F-96CA-4A032EB84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4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BBB4693-C3CC-3C4A-971A-3D84ADA62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574" y="101600"/>
            <a:ext cx="9161101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81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9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4958-7B52-47DD-9426-98657D719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6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2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5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9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99FF"/>
            </a:gs>
            <a:gs pos="25000">
              <a:srgbClr val="85C2FF"/>
            </a:gs>
            <a:gs pos="75000">
              <a:srgbClr val="C4D6EB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FCDD-8C92-425C-960D-95B4005A27F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F89A-89ED-4EEB-938F-51B2CC07B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7" r:id="rId14"/>
    <p:sldLayoutId id="2147483678" r:id="rId15"/>
    <p:sldLayoutId id="21474836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600200"/>
            <a:ext cx="2209800" cy="195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3981033"/>
            <a:ext cx="91483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Indoor Air Quality (IAQ), Health, and Legal Liability </a:t>
            </a:r>
          </a:p>
          <a:p>
            <a:pPr algn="ctr"/>
            <a:r>
              <a:rPr lang="en-US" sz="3200" b="1" i="1" dirty="0"/>
              <a:t>- </a:t>
            </a:r>
            <a:r>
              <a:rPr lang="en-US" sz="3200" b="1" dirty="0"/>
              <a:t>HVAC Implications Since COVID-19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Webinar – Windsor/London, Ontario – 10/20/20</a:t>
            </a:r>
          </a:p>
          <a:p>
            <a:pPr algn="ctr"/>
            <a:endParaRPr lang="en-US" sz="1600" b="1" dirty="0"/>
          </a:p>
          <a:p>
            <a:pPr algn="ctr"/>
            <a:r>
              <a:rPr lang="en-US" sz="2400" b="1" dirty="0"/>
              <a:t>Jim Newman</a:t>
            </a:r>
            <a:r>
              <a:rPr lang="en-US" b="1" dirty="0"/>
              <a:t>, CEM, LEED AP+, ASHRAE OPMP &amp; BEAP, FESD, FASHRAE</a:t>
            </a:r>
          </a:p>
          <a:p>
            <a:pPr algn="ctr"/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3821" y="76200"/>
            <a:ext cx="8961120" cy="1280160"/>
            <a:chOff x="30480" y="320040"/>
            <a:chExt cx="8961120" cy="1280160"/>
          </a:xfrm>
        </p:grpSpPr>
        <p:sp>
          <p:nvSpPr>
            <p:cNvPr id="7" name="Rectangle 6"/>
            <p:cNvSpPr/>
            <p:nvPr/>
          </p:nvSpPr>
          <p:spPr>
            <a:xfrm>
              <a:off x="30480" y="320040"/>
              <a:ext cx="8961120" cy="12801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533400"/>
              <a:ext cx="8614062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48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224" y="457200"/>
            <a:ext cx="8224576" cy="74692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Poorly Maintained Dampers</a:t>
            </a:r>
          </a:p>
        </p:txBody>
      </p:sp>
      <p:pic>
        <p:nvPicPr>
          <p:cNvPr id="20484" name="Picture 6" descr="Rusted Louvers"/>
          <p:cNvPicPr>
            <a:picLocks noGrp="1" noChangeAspect="1" noChangeArrowheads="1"/>
          </p:cNvPicPr>
          <p:nvPr>
            <p:ph type="chart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b="1188"/>
          <a:stretch/>
        </p:blipFill>
        <p:spPr>
          <a:xfrm>
            <a:off x="1245996" y="1681751"/>
            <a:ext cx="6606944" cy="406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2EC5C-248F-4B4F-8700-2067877F8EE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44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60" y="472278"/>
            <a:ext cx="8671728" cy="60290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800" dirty="0"/>
              <a:t>Poor (or No) Filter Maintenance </a:t>
            </a:r>
          </a:p>
        </p:txBody>
      </p:sp>
      <p:pic>
        <p:nvPicPr>
          <p:cNvPr id="21508" name="Picture 6" descr="Filters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9025" y="1549314"/>
            <a:ext cx="669339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891D5-BC0D-4470-82CD-3ACA049E133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51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12734" y="537901"/>
            <a:ext cx="8918532" cy="9860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/>
              <a:t>Poor Filter Maintenance Goes To Worse – This Is What Happens</a:t>
            </a:r>
          </a:p>
        </p:txBody>
      </p:sp>
      <p:pic>
        <p:nvPicPr>
          <p:cNvPr id="22533" name="Picture 7" descr="Damaged Filt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65" y="2066063"/>
            <a:ext cx="380924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CA1E5-8595-42DB-B22D-4DB4BB0FDF7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2534" name="Picture 8" descr="Filter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1" y="2106259"/>
            <a:ext cx="372897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7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841" y="484833"/>
            <a:ext cx="8416140" cy="111536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Improper Filter Installation or Replacement </a:t>
            </a:r>
          </a:p>
        </p:txBody>
      </p:sp>
      <p:pic>
        <p:nvPicPr>
          <p:cNvPr id="24579" name="Picture 7" descr="Improper Installation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4233" y="1752600"/>
            <a:ext cx="673178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C7A3C-4BD6-4496-B640-C0FC62BBC7A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15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82" y="472280"/>
            <a:ext cx="8274818" cy="693336"/>
          </a:xfrm>
        </p:spPr>
        <p:txBody>
          <a:bodyPr lIns="90488" tIns="44450" rIns="90488" bIns="44450">
            <a:noAutofit/>
          </a:bodyPr>
          <a:lstStyle/>
          <a:p>
            <a:pPr algn="ctr" eaLnBrk="1" hangingPunct="1">
              <a:defRPr/>
            </a:pPr>
            <a:r>
              <a:rPr lang="en-US" sz="4000" dirty="0"/>
              <a:t> IAQ Problems – HVAC Filters</a:t>
            </a:r>
          </a:p>
        </p:txBody>
      </p:sp>
      <p:pic>
        <p:nvPicPr>
          <p:cNvPr id="25604" name="Picture 7" descr="ProtectHVACSystem"/>
          <p:cNvPicPr>
            <a:picLocks noGrp="1" noChangeAspect="1" noChangeArrowheads="1"/>
          </p:cNvPicPr>
          <p:nvPr>
            <p:ph type="chart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9" r="10598" b="-1"/>
          <a:stretch/>
        </p:blipFill>
        <p:spPr>
          <a:xfrm>
            <a:off x="1176472" y="1627837"/>
            <a:ext cx="6852161" cy="412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BEDBA-8A0C-4DB1-9A09-BE769EAE1FD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34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934EE-DB2F-42E3-9F2A-E59884BED95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12110" cy="96464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/>
              <a:t>Liability/Litigation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47" y="2074282"/>
            <a:ext cx="8178799" cy="4267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Building Owners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b="1" i="1" dirty="0"/>
              <a:t>Architects &amp; Engineers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b="1" i="1" dirty="0"/>
              <a:t>Building Contractors &amp; Suppliers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Building Management, Maintenance Personnel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Real Estate Brokers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Landlords &amp; Tenants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Employers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13716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3300" dirty="0"/>
              <a:t>Who is Blamed for Poor IAQ?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1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9E49F-D371-4F7F-ADCA-F5D06872FF6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273" y="381000"/>
            <a:ext cx="8358576" cy="1468176"/>
          </a:xfrm>
        </p:spPr>
        <p:txBody>
          <a:bodyPr lIns="0" tIns="0" rIns="0" bIns="0">
            <a:noAutofit/>
          </a:bodyPr>
          <a:lstStyle/>
          <a:p>
            <a:pPr algn="ctr" eaLnBrk="1" hangingPunct="1">
              <a:defRPr/>
            </a:pPr>
            <a:r>
              <a:rPr lang="en-US" sz="4000" dirty="0"/>
              <a:t>What To Do With an IAQ </a:t>
            </a:r>
            <a:br>
              <a:rPr lang="en-US" sz="4000" dirty="0"/>
            </a:br>
            <a:r>
              <a:rPr lang="en-US" sz="4000" dirty="0"/>
              <a:t>Problem – Real or Perceived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6943411" cy="4212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Respond Immediately!!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Tx/>
              <a:buChar char="-"/>
              <a:defRPr/>
            </a:pPr>
            <a:r>
              <a:rPr lang="en-US" sz="2400" dirty="0"/>
              <a:t>If you don’t, 1 goes to 2, 2 goes to 4, etc., until you have “Mass Psychogenic Illness”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Tx/>
              <a:buChar char="-"/>
              <a:defRPr/>
            </a:pPr>
            <a:r>
              <a:rPr lang="en-US" sz="2400" dirty="0"/>
              <a:t>Remember, “Perception Is Reality” to the person with the perception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Identify Problem (if there is one)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Make Necessary Corrections as Needed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6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09" y="472271"/>
            <a:ext cx="8691824" cy="1204129"/>
          </a:xfrm>
        </p:spPr>
        <p:txBody>
          <a:bodyPr lIns="90488" tIns="44450" rIns="90488" bIns="44450">
            <a:noAutofit/>
          </a:bodyPr>
          <a:lstStyle/>
          <a:p>
            <a:pPr algn="ctr">
              <a:defRPr/>
            </a:pPr>
            <a:r>
              <a:rPr lang="en-US" sz="3600" dirty="0"/>
              <a:t>When Should Owner Seek Outside Assistance for IAQ Mitigation?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040688" cy="4663534"/>
          </a:xfrm>
        </p:spPr>
        <p:txBody>
          <a:bodyPr lIns="90488" tIns="44450" rIns="90488" bIns="44450"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Cannot identify the problem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Mitigation efforts have been unsuccessful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Air sampling is required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Mistakes or delays could be serious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Management feels that an independent investigation is more credible</a:t>
            </a:r>
          </a:p>
          <a:p>
            <a:pPr eaLnBrk="1" hangingPunct="1">
              <a:lnSpc>
                <a:spcPct val="160000"/>
              </a:lnSpc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1BAF6-5C45-4DA4-BECB-E982BCF4BA09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826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&amp; COVID-19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76400"/>
            <a:ext cx="7086600" cy="4525963"/>
          </a:xfrm>
        </p:spPr>
        <p:txBody>
          <a:bodyPr/>
          <a:lstStyle/>
          <a:p>
            <a:r>
              <a:rPr lang="en-US" dirty="0"/>
              <a:t>Concerns</a:t>
            </a:r>
          </a:p>
          <a:p>
            <a:r>
              <a:rPr lang="en-US" dirty="0"/>
              <a:t>HVAC</a:t>
            </a:r>
          </a:p>
          <a:p>
            <a:r>
              <a:rPr lang="en-US" dirty="0"/>
              <a:t>Relative Humidity</a:t>
            </a:r>
          </a:p>
          <a:p>
            <a:r>
              <a:rPr lang="en-US" dirty="0"/>
              <a:t>Filtration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4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COVID-19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What are the facts? We’re still learning!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“Social” Distancing – Really “Physical” Distancing</a:t>
            </a:r>
          </a:p>
          <a:p>
            <a:pPr marL="685800" lvl="2">
              <a:buFont typeface="Calibri" panose="020F0502020204030204" pitchFamily="34" charset="0"/>
              <a:buChar char="‒"/>
            </a:pPr>
            <a:r>
              <a:rPr lang="en-US" sz="2000" dirty="0"/>
              <a:t>6’ not enough</a:t>
            </a:r>
          </a:p>
          <a:p>
            <a:pPr marL="685800" lvl="2">
              <a:buFont typeface="Calibri" panose="020F0502020204030204" pitchFamily="34" charset="0"/>
              <a:buChar char="‒"/>
            </a:pPr>
            <a:r>
              <a:rPr lang="en-US" sz="2000" dirty="0"/>
              <a:t>Aerosols, droplets, etc. – Breathe, Speak, Sing, Yell, Cough, Sneeze: 4’-20’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Face Masks</a:t>
            </a:r>
          </a:p>
          <a:p>
            <a:pPr marL="685800" lvl="2">
              <a:buFont typeface="Calibri" panose="020F0502020204030204" pitchFamily="34" charset="0"/>
              <a:buChar char="‒"/>
            </a:pPr>
            <a:r>
              <a:rPr lang="en-US" sz="2000" dirty="0"/>
              <a:t>Yes? Why, When</a:t>
            </a:r>
          </a:p>
          <a:p>
            <a:pPr marL="685800" lvl="2">
              <a:buFont typeface="Calibri" panose="020F0502020204030204" pitchFamily="34" charset="0"/>
              <a:buChar char="‒"/>
            </a:pPr>
            <a:r>
              <a:rPr lang="en-US" sz="2000" dirty="0"/>
              <a:t>No? Why, When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Symptomatic vs. Asymptomatic</a:t>
            </a:r>
          </a:p>
          <a:p>
            <a:pPr marL="685800" lvl="2">
              <a:buFont typeface="Calibri" panose="020F0502020204030204" pitchFamily="34" charset="0"/>
              <a:buChar char="‒"/>
            </a:pPr>
            <a:r>
              <a:rPr lang="en-US" sz="2000" dirty="0"/>
              <a:t>14 days?</a:t>
            </a:r>
          </a:p>
          <a:p>
            <a:pPr marL="685800" lvl="2">
              <a:buFont typeface="Calibri" panose="020F0502020204030204" pitchFamily="34" charset="0"/>
              <a:buChar char="‒"/>
            </a:pPr>
            <a:r>
              <a:rPr lang="en-US" sz="2000" dirty="0"/>
              <a:t>28 days?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Vaccine</a:t>
            </a:r>
          </a:p>
          <a:p>
            <a:pPr marL="685800" lvl="2">
              <a:buFont typeface="Calibri" panose="020F0502020204030204" pitchFamily="34" charset="0"/>
              <a:buChar char="‒"/>
            </a:pPr>
            <a:r>
              <a:rPr lang="en-US" sz="2000" dirty="0"/>
              <a:t>When?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Two surgeons reviewing an x-ray">
            <a:extLst>
              <a:ext uri="{FF2B5EF4-FFF2-40B4-BE49-F238E27FC236}">
                <a16:creationId xmlns:a16="http://schemas.microsoft.com/office/drawing/2014/main" id="{DE834427-89AB-45EF-9DAE-2212520F7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14692"/>
          <a:stretch/>
        </p:blipFill>
        <p:spPr>
          <a:xfrm>
            <a:off x="5638800" y="3392904"/>
            <a:ext cx="2942636" cy="308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6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362200" y="4953000"/>
            <a:ext cx="12192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55299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86000" y="5029200"/>
            <a:ext cx="144780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55300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09600" y="6324600"/>
            <a:ext cx="3810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55301" name="Freeform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86000" y="2209800"/>
            <a:ext cx="5181600" cy="2743200"/>
          </a:xfrm>
          <a:custGeom>
            <a:avLst/>
            <a:gdLst>
              <a:gd name="T0" fmla="*/ 0 w 3264"/>
              <a:gd name="T1" fmla="*/ 2147483647 h 1728"/>
              <a:gd name="T2" fmla="*/ 2147483647 w 3264"/>
              <a:gd name="T3" fmla="*/ 2147483647 h 1728"/>
              <a:gd name="T4" fmla="*/ 2147483647 w 3264"/>
              <a:gd name="T5" fmla="*/ 2147483647 h 1728"/>
              <a:gd name="T6" fmla="*/ 2147483647 w 3264"/>
              <a:gd name="T7" fmla="*/ 2147483647 h 1728"/>
              <a:gd name="T8" fmla="*/ 2147483647 w 3264"/>
              <a:gd name="T9" fmla="*/ 0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64"/>
              <a:gd name="T16" fmla="*/ 0 h 1728"/>
              <a:gd name="T17" fmla="*/ 3264 w 3264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64" h="1728">
                <a:moveTo>
                  <a:pt x="0" y="1728"/>
                </a:moveTo>
                <a:lnTo>
                  <a:pt x="864" y="1680"/>
                </a:lnTo>
                <a:lnTo>
                  <a:pt x="1632" y="1008"/>
                </a:lnTo>
                <a:lnTo>
                  <a:pt x="2448" y="624"/>
                </a:lnTo>
                <a:lnTo>
                  <a:pt x="32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5530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362200" y="5029200"/>
            <a:ext cx="12192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55303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62200" y="5029200"/>
            <a:ext cx="10668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5530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9525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530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79525" y="232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5306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4325" y="1811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0" y="296406"/>
            <a:ext cx="9144000" cy="686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4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James L. Newman</a:t>
            </a:r>
            <a:r>
              <a:rPr lang="en-US" sz="2400" b="1" dirty="0">
                <a:latin typeface="+mn-lt"/>
              </a:rPr>
              <a:t>, </a:t>
            </a:r>
            <a:r>
              <a:rPr lang="en-US" sz="1600" b="1" dirty="0">
                <a:latin typeface="+mn-lt"/>
              </a:rPr>
              <a:t>CEM, LEED AP+, ASHRAE OPMP &amp; BEAP, FESD, FASHRAE</a:t>
            </a:r>
          </a:p>
          <a:p>
            <a:pPr lvl="4">
              <a:defRPr/>
            </a:pPr>
            <a:endParaRPr lang="en-US" sz="1600" b="1" dirty="0">
              <a:latin typeface="+mn-lt"/>
            </a:endParaRPr>
          </a:p>
          <a:p>
            <a:pPr lvl="4">
              <a:defRPr/>
            </a:pPr>
            <a:r>
              <a:rPr lang="en-US" sz="1600" b="1" dirty="0">
                <a:latin typeface="+mn-lt"/>
              </a:rPr>
              <a:t>ASHRAE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Co-Chair, IAQ Subcommittee for new Chapter on Climate Change                       in 2021 Handbook of Fundamentals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Member, COVID-19 Task Force (Local)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Distinguished Lecturer since 2010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Former Member, now Corresponding Member, Air-to-Air Energy Recovery Technical  Committee (TC), Operations and Maintenance TC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Past Vice-Chair, Industrial Air Conditioning TC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Member, Energy Position Committee, 2008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Past Board Member (Local)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BUILDING OWNERS &amp; MANAGERS ASSOCIATION (BOMA)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Immediate Past Chair, Sustainability  for Savings Committee (Local)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Trainer, High Performing Building Certification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ENGINEERING SOCIETY OF DETROIT (ESD)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Past Chair, Council of Affiliated Organizations</a:t>
            </a:r>
          </a:p>
          <a:p>
            <a:pPr marL="1831975" lvl="4">
              <a:defRPr/>
            </a:pPr>
            <a:r>
              <a:rPr lang="en-US" sz="1600" b="1" dirty="0"/>
              <a:t>U.S. GREEN BUILDING COUNCIL (USGBC)</a:t>
            </a:r>
          </a:p>
          <a:p>
            <a:pPr marL="2460625" lvl="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Founding Member, Detroit Regional Chapter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Past Chair, Public Policy/Advocacy Committee (Local)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Past Board Member (Local)</a:t>
            </a:r>
          </a:p>
          <a:p>
            <a:pPr marL="1831975" lvl="4">
              <a:defRPr/>
            </a:pPr>
            <a:r>
              <a:rPr lang="en-US" sz="1600" b="1" dirty="0"/>
              <a:t>AMERICAN INSTITUTE OF ARCHITECTS (AIA)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Member, Committee on the Environment (COTE)</a:t>
            </a:r>
          </a:p>
          <a:p>
            <a:pPr lvl="4">
              <a:defRPr/>
            </a:pPr>
            <a:r>
              <a:rPr lang="en-US" sz="1600" b="1" dirty="0"/>
              <a:t>URBAN LAND INSTITUTE (ULI)</a:t>
            </a:r>
          </a:p>
          <a:p>
            <a:pPr marL="2460625" lvl="5" indent="-1746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Member, Technology and Real Estate Council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</p:txBody>
      </p:sp>
      <p:sp>
        <p:nvSpPr>
          <p:cNvPr id="55307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 flipH="1">
            <a:off x="990600" y="1280160"/>
            <a:ext cx="3312" cy="5577840"/>
          </a:xfrm>
          <a:prstGeom prst="line">
            <a:avLst/>
          </a:prstGeom>
          <a:ln w="28575">
            <a:solidFill>
              <a:srgbClr val="66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flipH="1">
            <a:off x="984430" y="0"/>
            <a:ext cx="3312" cy="457200"/>
          </a:xfrm>
          <a:prstGeom prst="line">
            <a:avLst/>
          </a:prstGeom>
          <a:ln w="28575">
            <a:solidFill>
              <a:srgbClr val="66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>
            <a:off x="1463040" y="685800"/>
            <a:ext cx="7680960" cy="0"/>
          </a:xfrm>
          <a:prstGeom prst="line">
            <a:avLst/>
          </a:prstGeom>
          <a:ln w="9525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5"/>
            </p:custDataLst>
          </p:nvPr>
        </p:nvCxnSpPr>
        <p:spPr>
          <a:xfrm>
            <a:off x="0" y="685800"/>
            <a:ext cx="457200" cy="0"/>
          </a:xfrm>
          <a:prstGeom prst="line">
            <a:avLst/>
          </a:prstGeom>
          <a:ln w="9525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26720" y="198120"/>
            <a:ext cx="1097280" cy="1097280"/>
            <a:chOff x="381000" y="510540"/>
            <a:chExt cx="1225823" cy="1280160"/>
          </a:xfrm>
        </p:grpSpPr>
        <p:sp>
          <p:nvSpPr>
            <p:cNvPr id="17" name="Oval 16"/>
            <p:cNvSpPr/>
            <p:nvPr/>
          </p:nvSpPr>
          <p:spPr>
            <a:xfrm>
              <a:off x="381000" y="533401"/>
              <a:ext cx="1203325" cy="121920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2" t="-821" r="14034" b="50220"/>
            <a:stretch/>
          </p:blipFill>
          <p:spPr>
            <a:xfrm>
              <a:off x="381000" y="510540"/>
              <a:ext cx="1225823" cy="128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001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How COVID-19 Spreads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sz="2800" dirty="0"/>
              <a:t>Directly through aerosols</a:t>
            </a:r>
          </a:p>
          <a:p>
            <a:pPr lvl="1"/>
            <a:r>
              <a:rPr lang="en-US" sz="2400" dirty="0"/>
              <a:t>Infected people breathing, coughing, sneezing</a:t>
            </a:r>
          </a:p>
          <a:p>
            <a:pPr lvl="1"/>
            <a:r>
              <a:rPr lang="en-US" sz="2400" dirty="0"/>
              <a:t>Touching an infected person’s hand or face</a:t>
            </a:r>
          </a:p>
          <a:p>
            <a:pPr marL="0" indent="0">
              <a:buNone/>
            </a:pPr>
            <a:endParaRPr lang="en-US" sz="2800" dirty="0"/>
          </a:p>
          <a:p>
            <a:pPr marL="2679700" indent="-285750"/>
            <a:r>
              <a:rPr lang="en-US" sz="2800" dirty="0"/>
              <a:t>Indirect Contact</a:t>
            </a:r>
          </a:p>
          <a:p>
            <a:pPr marL="2679700" lvl="1"/>
            <a:r>
              <a:rPr lang="en-US" sz="2400" dirty="0"/>
              <a:t>Touching surfaces like doorknobs, elevator buttons, railings, handles, etc. then touching your eyes, nose or mouth</a:t>
            </a:r>
          </a:p>
          <a:p>
            <a:pPr lvl="1"/>
            <a:endParaRPr lang="en-US" dirty="0"/>
          </a:p>
        </p:txBody>
      </p:sp>
      <p:pic>
        <p:nvPicPr>
          <p:cNvPr id="11" name="Picture 10" descr="Team working together in the office">
            <a:extLst>
              <a:ext uri="{FF2B5EF4-FFF2-40B4-BE49-F238E27FC236}">
                <a16:creationId xmlns:a16="http://schemas.microsoft.com/office/drawing/2014/main" id="{EB0BE1FB-95DB-4100-8C64-2C57FBE62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228600" y="3200400"/>
            <a:ext cx="3044203" cy="269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19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Requirements – HVAC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2596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en-US" sz="11100" dirty="0"/>
              <a:t>Flush with Outside Air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1100" dirty="0"/>
              <a:t>	-100%? Or less?</a:t>
            </a:r>
          </a:p>
          <a:p>
            <a:pPr marL="0" indent="0">
              <a:spcBef>
                <a:spcPts val="600"/>
              </a:spcBef>
              <a:buNone/>
            </a:pPr>
            <a:endParaRPr lang="en-US" sz="11100" dirty="0"/>
          </a:p>
          <a:p>
            <a:pPr>
              <a:spcBef>
                <a:spcPts val="600"/>
              </a:spcBef>
            </a:pPr>
            <a:r>
              <a:rPr lang="en-US" sz="11100" dirty="0"/>
              <a:t>Filtration</a:t>
            </a:r>
          </a:p>
          <a:p>
            <a:pPr>
              <a:spcBef>
                <a:spcPts val="600"/>
              </a:spcBef>
            </a:pPr>
            <a:endParaRPr lang="en-US" sz="11100" dirty="0"/>
          </a:p>
          <a:p>
            <a:pPr>
              <a:spcBef>
                <a:spcPts val="600"/>
              </a:spcBef>
            </a:pPr>
            <a:r>
              <a:rPr lang="en-US" sz="11100" dirty="0"/>
              <a:t>Other Methods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1100" dirty="0"/>
          </a:p>
          <a:p>
            <a:pPr>
              <a:spcBef>
                <a:spcPts val="600"/>
              </a:spcBef>
            </a:pPr>
            <a:r>
              <a:rPr lang="en-US" sz="11100" dirty="0"/>
              <a:t>Humidification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1100" dirty="0"/>
              <a:t>– 40-60% Relative Humidity (RH)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Requirements – HVAC </a:t>
            </a:r>
            <a:r>
              <a:rPr lang="en-US" sz="3600" dirty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772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Filtration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MERV 13,14 Filters (Minimum Efficiency Reporting Value)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HEPA filters (High Efficiency Particulate Air)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Polarized Media Air Cleaners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Carbon filters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Ultraviolet</a:t>
            </a:r>
          </a:p>
          <a:p>
            <a:pPr lvl="2">
              <a:spcBef>
                <a:spcPts val="300"/>
              </a:spcBef>
            </a:pPr>
            <a:r>
              <a:rPr lang="en-US" sz="2200" dirty="0"/>
              <a:t>UV-C (Germicidal Ultraviolet)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Ionization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sz="2200" dirty="0"/>
              <a:t>Needle Point</a:t>
            </a:r>
          </a:p>
          <a:p>
            <a:pPr lvl="2">
              <a:spcBef>
                <a:spcPts val="300"/>
              </a:spcBef>
            </a:pPr>
            <a:r>
              <a:rPr lang="en-US" sz="2200" dirty="0"/>
              <a:t>PCO (Photo Catalytic Oxidation)</a:t>
            </a:r>
          </a:p>
          <a:p>
            <a:pPr lvl="2">
              <a:spcBef>
                <a:spcPts val="300"/>
              </a:spcBef>
            </a:pPr>
            <a:r>
              <a:rPr lang="en-US" sz="2200" dirty="0"/>
              <a:t>Bi-Polar (BPI)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4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6A3FB4A-474E-4C74-A36A-408F8364E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7829" r="5260" b="4792"/>
          <a:stretch/>
        </p:blipFill>
        <p:spPr>
          <a:xfrm>
            <a:off x="457200" y="381000"/>
            <a:ext cx="8229600" cy="6172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341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Bi-Polar Ionization (BPI)</a:t>
            </a:r>
          </a:p>
        </p:txBody>
      </p:sp>
      <p:pic>
        <p:nvPicPr>
          <p:cNvPr id="4" name="Content Placeholder 3" descr="AtmosAir Diagram-How Bi Polar Ionization Work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2110800"/>
            <a:ext cx="7619048" cy="35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638800" y="2286000"/>
            <a:ext cx="2834640" cy="82296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rgbClr val="CCFFFF">
                <a:alpha val="4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49440" y="4800600"/>
            <a:ext cx="1005840" cy="54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rgbClr val="CCFFFF">
                <a:alpha val="40000"/>
              </a:srgbClr>
            </a:glow>
            <a:softEdge rad="25400"/>
          </a:effectLst>
        </p:spPr>
        <p:txBody>
          <a:bodyPr wrap="square" rtlCol="0" anchor="ctr" anchorCtr="0">
            <a:noAutofit/>
          </a:bodyPr>
          <a:lstStyle/>
          <a:p>
            <a:pPr marL="58738"/>
            <a:r>
              <a:rPr lang="en-US" sz="700" b="1" spc="-40" dirty="0">
                <a:solidFill>
                  <a:srgbClr val="1C1C1C"/>
                </a:solidFill>
                <a:latin typeface="BidRoman" panose="00000700000000000000" pitchFamily="2" charset="0"/>
                <a:cs typeface="Times New Roman" panose="02020603050405020304" pitchFamily="18" charset="0"/>
              </a:rPr>
              <a:t>5. CLEAN AIR WITHIN A SPACE</a:t>
            </a:r>
          </a:p>
        </p:txBody>
      </p:sp>
    </p:spTree>
    <p:extLst>
      <p:ext uri="{BB962C8B-B14F-4D97-AF65-F5344CB8AC3E}">
        <p14:creationId xmlns:p14="http://schemas.microsoft.com/office/powerpoint/2010/main" val="4257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Germicidal </a:t>
            </a:r>
            <a:r>
              <a:rPr lang="en-US" dirty="0" err="1"/>
              <a:t>UltraViolet</a:t>
            </a:r>
            <a:r>
              <a:rPr lang="en-US" dirty="0"/>
              <a:t> (GUV)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68" y="1702150"/>
            <a:ext cx="6583680" cy="420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377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82321" y="442128"/>
            <a:ext cx="8189405" cy="123427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4200" dirty="0"/>
              <a:t>IAQ Problem: Winter Humidity </a:t>
            </a:r>
            <a:br>
              <a:rPr lang="en-US" sz="3600" dirty="0"/>
            </a:br>
            <a:r>
              <a:rPr lang="en-US" sz="3600" dirty="0"/>
              <a:t>As Low As 15% In Many Buildings!</a:t>
            </a:r>
          </a:p>
        </p:txBody>
      </p:sp>
      <p:pic>
        <p:nvPicPr>
          <p:cNvPr id="12293" name="Picture 8" descr="Dry Eye Syndrom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355"/>
          <a:stretch/>
        </p:blipFill>
        <p:spPr>
          <a:xfrm>
            <a:off x="4953000" y="2438400"/>
            <a:ext cx="3026501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0471D-CC4E-4C3F-816E-EE2A614CCD1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" name="Chart 1"/>
          <p:cNvGraphicFramePr/>
          <p:nvPr/>
        </p:nvGraphicFramePr>
        <p:xfrm>
          <a:off x="457200" y="1905000"/>
          <a:ext cx="396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5608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TextBox 4"/>
          <p:cNvSpPr txBox="1"/>
          <p:nvPr/>
        </p:nvSpPr>
        <p:spPr>
          <a:xfrm>
            <a:off x="930816" y="4426701"/>
            <a:ext cx="1747528" cy="123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053" tIns="18053" rIns="18053" bIns="18053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85800" hangingPunct="0">
              <a:defRPr/>
            </a:pPr>
            <a:r>
              <a:rPr sz="2600" kern="0" dirty="0">
                <a:solidFill>
                  <a:srgbClr val="000000"/>
                </a:solidFill>
                <a:latin typeface="+mn-lt"/>
              </a:rPr>
              <a:t>Greater</a:t>
            </a:r>
            <a:r>
              <a:rPr lang="en-US" sz="2600" kern="0" dirty="0">
                <a:solidFill>
                  <a:srgbClr val="000000"/>
                </a:solidFill>
                <a:latin typeface="+mn-lt"/>
              </a:rPr>
              <a:t> aerosol</a:t>
            </a:r>
            <a:r>
              <a:rPr sz="2600" kern="0" dirty="0">
                <a:solidFill>
                  <a:srgbClr val="000000"/>
                </a:solidFill>
                <a:latin typeface="+mn-lt"/>
              </a:rPr>
              <a:t> transmission</a:t>
            </a:r>
          </a:p>
        </p:txBody>
      </p:sp>
      <p:sp>
        <p:nvSpPr>
          <p:cNvPr id="2769" name="TextBox 5"/>
          <p:cNvSpPr txBox="1"/>
          <p:nvPr/>
        </p:nvSpPr>
        <p:spPr>
          <a:xfrm>
            <a:off x="6317767" y="4385094"/>
            <a:ext cx="2369033" cy="1636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053" tIns="18053" rIns="18053" bIns="18053">
            <a:spAutoFit/>
          </a:bodyPr>
          <a:lstStyle>
            <a:defPPr>
              <a:defRPr lang="en-US"/>
            </a:defPPr>
            <a:lvl1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defRPr>
            </a:lvl1pPr>
          </a:lstStyle>
          <a:p>
            <a:r>
              <a:rPr sz="2600" dirty="0">
                <a:latin typeface="+mn-lt"/>
                <a:sym typeface="Arial"/>
              </a:rPr>
              <a:t>Increased survival and </a:t>
            </a:r>
            <a:r>
              <a:rPr lang="en-US" sz="2600" dirty="0">
                <a:latin typeface="+mn-lt"/>
              </a:rPr>
              <a:t>virulence of pathogens</a:t>
            </a:r>
            <a:endParaRPr sz="2600" dirty="0">
              <a:latin typeface="+mn-lt"/>
            </a:endParaRPr>
          </a:p>
        </p:txBody>
      </p:sp>
      <p:pic>
        <p:nvPicPr>
          <p:cNvPr id="277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45" y="2475757"/>
            <a:ext cx="1234440" cy="1645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27" y="2475757"/>
            <a:ext cx="1234440" cy="1645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709" y="2393218"/>
            <a:ext cx="1216577" cy="1645920"/>
          </a:xfrm>
          <a:prstGeom prst="rect">
            <a:avLst/>
          </a:prstGeom>
          <a:ln w="12700">
            <a:miter lim="400000"/>
          </a:ln>
        </p:spPr>
      </p:pic>
      <p:sp>
        <p:nvSpPr>
          <p:cNvPr id="2773" name="TextBox 10"/>
          <p:cNvSpPr txBox="1"/>
          <p:nvPr/>
        </p:nvSpPr>
        <p:spPr>
          <a:xfrm>
            <a:off x="3153492" y="4385095"/>
            <a:ext cx="2837013" cy="1636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053" tIns="18053" rIns="18053" bIns="18053">
            <a:spAutoFit/>
          </a:bodyPr>
          <a:lstStyle>
            <a:defPPr>
              <a:defRPr lang="en-US"/>
            </a:defPPr>
            <a:lvl1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defRPr>
            </a:lvl1pPr>
          </a:lstStyle>
          <a:p>
            <a:r>
              <a:rPr sz="2600" dirty="0">
                <a:latin typeface="+mn-lt"/>
                <a:sym typeface="Arial"/>
              </a:rPr>
              <a:t>Evasion from surface cleaning through resuspension</a:t>
            </a:r>
          </a:p>
        </p:txBody>
      </p:sp>
      <p:sp>
        <p:nvSpPr>
          <p:cNvPr id="2774" name="Text Placeholder 1"/>
          <p:cNvSpPr txBox="1"/>
          <p:nvPr/>
        </p:nvSpPr>
        <p:spPr>
          <a:xfrm>
            <a:off x="959695" y="1454021"/>
            <a:ext cx="7224608" cy="5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defPPr>
              <a:defRPr lang="en-US"/>
            </a:defPPr>
            <a:lvl1pPr defTabSz="309563" hangingPunct="0">
              <a:defRPr sz="3200" kern="0">
                <a:solidFill>
                  <a:srgbClr val="FFFFFF"/>
                </a:solidFill>
                <a:latin typeface="+mj-lt"/>
                <a:ea typeface="Arial"/>
                <a:cs typeface="Arial"/>
              </a:defRPr>
            </a:lvl1pPr>
          </a:lstStyle>
          <a:p>
            <a:pPr defTabSz="914400" hangingPunct="1">
              <a:lnSpc>
                <a:spcPct val="80000"/>
              </a:lnSpc>
              <a:spcBef>
                <a:spcPct val="200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Pathogen infectivity is high when 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 &lt; 40%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7437EC-0B36-4D28-AFB7-A85A5370FF2F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9968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Pathogen Transmission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343650"/>
            <a:ext cx="44291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Dr. Stephanie Taylor, M.D., M. Arch., CIC</a:t>
            </a:r>
          </a:p>
        </p:txBody>
      </p:sp>
    </p:spTree>
    <p:extLst>
      <p:ext uri="{BB962C8B-B14F-4D97-AF65-F5344CB8AC3E}">
        <p14:creationId xmlns:p14="http://schemas.microsoft.com/office/powerpoint/2010/main" val="74313333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4FC4139-40BF-4398-BD15-50455654A8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83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4EE700-62EC-46BA-BD62-87B7D6449FEA}"/>
              </a:ext>
            </a:extLst>
          </p:cNvPr>
          <p:cNvGrpSpPr/>
          <p:nvPr/>
        </p:nvGrpSpPr>
        <p:grpSpPr>
          <a:xfrm>
            <a:off x="533400" y="2362200"/>
            <a:ext cx="7682102" cy="4271665"/>
            <a:chOff x="660835" y="1964289"/>
            <a:chExt cx="8085391" cy="4266124"/>
          </a:xfrm>
        </p:grpSpPr>
        <p:sp>
          <p:nvSpPr>
            <p:cNvPr id="78" name="Oval 77"/>
            <p:cNvSpPr/>
            <p:nvPr/>
          </p:nvSpPr>
          <p:spPr>
            <a:xfrm>
              <a:off x="2403381" y="4067853"/>
              <a:ext cx="1047565" cy="1350820"/>
            </a:xfrm>
            <a:prstGeom prst="ellipse">
              <a:avLst/>
            </a:prstGeom>
            <a:gradFill>
              <a:gsLst>
                <a:gs pos="84005">
                  <a:srgbClr val="FF0000"/>
                </a:gs>
                <a:gs pos="11000">
                  <a:schemeClr val="accent2">
                    <a:lumMod val="0"/>
                    <a:lumOff val="100000"/>
                  </a:schemeClr>
                </a:gs>
                <a:gs pos="65000">
                  <a:schemeClr val="accent2"/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100000" b="100000"/>
              </a:path>
            </a:gradFill>
            <a:ln w="9525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061122" y="3423950"/>
              <a:ext cx="249422" cy="337705"/>
            </a:xfrm>
            <a:prstGeom prst="ellipse">
              <a:avLst/>
            </a:prstGeom>
            <a:gradFill>
              <a:gsLst>
                <a:gs pos="11000">
                  <a:schemeClr val="accent2">
                    <a:lumMod val="0"/>
                    <a:lumOff val="100000"/>
                  </a:schemeClr>
                </a:gs>
                <a:gs pos="65000">
                  <a:schemeClr val="accent2"/>
                </a:gs>
                <a:gs pos="100000">
                  <a:srgbClr val="FF0000"/>
                </a:gs>
              </a:gsLst>
              <a:path path="circle">
                <a:fillToRect l="100000" b="100000"/>
              </a:path>
            </a:gradFill>
            <a:ln w="12700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481366" y="2975969"/>
              <a:ext cx="149652" cy="202623"/>
            </a:xfrm>
            <a:prstGeom prst="ellipse">
              <a:avLst/>
            </a:prstGeom>
            <a:gradFill>
              <a:gsLst>
                <a:gs pos="11000">
                  <a:schemeClr val="accent2">
                    <a:lumMod val="0"/>
                    <a:lumOff val="100000"/>
                  </a:schemeClr>
                </a:gs>
                <a:gs pos="65000">
                  <a:schemeClr val="accent2"/>
                </a:gs>
                <a:gs pos="100000">
                  <a:srgbClr val="FF0000"/>
                </a:gs>
              </a:gsLst>
              <a:path path="circle">
                <a:fillToRect l="100000" b="100000"/>
              </a:path>
            </a:gradFill>
            <a:ln w="12700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970427" y="2704094"/>
              <a:ext cx="99768" cy="135083"/>
            </a:xfrm>
            <a:prstGeom prst="ellipse">
              <a:avLst/>
            </a:prstGeom>
            <a:gradFill>
              <a:gsLst>
                <a:gs pos="11000">
                  <a:schemeClr val="accent2">
                    <a:lumMod val="0"/>
                    <a:lumOff val="100000"/>
                  </a:schemeClr>
                </a:gs>
                <a:gs pos="65000">
                  <a:schemeClr val="accent2"/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100000" b="100000"/>
              </a:path>
            </a:gradFill>
            <a:ln w="12700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482880" y="2636554"/>
              <a:ext cx="49885" cy="67541"/>
            </a:xfrm>
            <a:prstGeom prst="ellipse">
              <a:avLst/>
            </a:prstGeom>
            <a:gradFill>
              <a:gsLst>
                <a:gs pos="11000">
                  <a:schemeClr val="accent2">
                    <a:lumMod val="0"/>
                    <a:lumOff val="100000"/>
                  </a:schemeClr>
                </a:gs>
                <a:gs pos="65000">
                  <a:schemeClr val="accent2"/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100000" b="100000"/>
              </a:path>
            </a:gradFill>
            <a:ln w="12700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43031" y="4593221"/>
              <a:ext cx="683200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100 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10539" y="3458386"/>
              <a:ext cx="470000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10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680900" y="2908426"/>
              <a:ext cx="327334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632534" y="2501469"/>
              <a:ext cx="540533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0.5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80604" y="2618376"/>
              <a:ext cx="327334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1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83079" y="2498207"/>
              <a:ext cx="2363147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41 hours – 21 days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74816" y="4503611"/>
              <a:ext cx="1353256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6 seconds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347866" y="3361542"/>
              <a:ext cx="1322798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 1.5 hours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64124" y="1964289"/>
              <a:ext cx="50225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400" b="1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Droplet diameter in microns (um)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21924" y="1968754"/>
              <a:ext cx="16369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40">
                <a:defRPr/>
              </a:pPr>
              <a:r>
                <a:rPr lang="en-US" sz="2400" b="1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Float time</a:t>
              </a:r>
            </a:p>
          </p:txBody>
        </p:sp>
        <p:sp>
          <p:nvSpPr>
            <p:cNvPr id="18" name="Isosceles Triangle 47"/>
            <p:cNvSpPr/>
            <p:nvPr/>
          </p:nvSpPr>
          <p:spPr>
            <a:xfrm>
              <a:off x="3790428" y="5864508"/>
              <a:ext cx="2349628" cy="290275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4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1466" y="5830175"/>
              <a:ext cx="880851" cy="40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Helvetica Light"/>
                </a:rPr>
                <a:t>10m+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04004" y="5830175"/>
              <a:ext cx="753796" cy="40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>
                <a:defRPr/>
              </a:pPr>
              <a:r>
                <a:rPr lang="en-US" sz="200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Helvetica Light"/>
                </a:rPr>
                <a:t>1m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835" y="5830175"/>
              <a:ext cx="2581877" cy="40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40">
                <a:defRPr/>
              </a:pPr>
              <a:r>
                <a:rPr lang="en-US" sz="2001" u="sng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Helvetica Light"/>
                </a:rPr>
                <a:t>Distance travelled:</a:t>
              </a:r>
            </a:p>
          </p:txBody>
        </p:sp>
      </p:grp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6DA31659-0EB6-CD4D-8E03-0D99E6709F03}"/>
              </a:ext>
            </a:extLst>
          </p:cNvPr>
          <p:cNvSpPr txBox="1">
            <a:spLocks/>
          </p:cNvSpPr>
          <p:nvPr/>
        </p:nvSpPr>
        <p:spPr>
          <a:xfrm>
            <a:off x="533400" y="1343495"/>
            <a:ext cx="8382001" cy="9293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45713" rIns="45713" bIns="45713" rtlCol="0" anchor="t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>
              <a:lnSpc>
                <a:spcPct val="90000"/>
              </a:lnSpc>
              <a:spcBef>
                <a:spcPts val="2000"/>
              </a:spcBef>
              <a:defRPr sz="8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+mn-ea"/>
                <a:cs typeface="Arial Narrow" charset="0"/>
              </a:defRPr>
            </a:lvl1pPr>
            <a:lvl2pPr>
              <a:defRPr sz="11200"/>
            </a:lvl2pPr>
            <a:lvl3pPr>
              <a:defRPr sz="112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 defTabSz="914400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  <a:cs typeface="+mn-cs"/>
                <a:sym typeface="Helvetica Light"/>
              </a:rPr>
              <a:t>Infectious droplets shrink, travel far and evade surface cleaning when the air is dry. 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  <a:cs typeface="+mn-cs"/>
                <a:sym typeface="Helvetica Light"/>
              </a:rPr>
              <a:t>(Taylor)</a:t>
            </a:r>
            <a:endParaRPr lang="en-US" sz="2000" dirty="0">
              <a:solidFill>
                <a:srgbClr val="002060"/>
              </a:solidFill>
              <a:latin typeface="Calibri"/>
              <a:cs typeface="+mn-cs"/>
              <a:sym typeface="Helvetica Light"/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</a:pPr>
            <a:r>
              <a:rPr lang="ja-JP" altLang="en-US" sz="3200" dirty="0">
                <a:solidFill>
                  <a:schemeClr val="tx1"/>
                </a:solidFill>
                <a:latin typeface="+mn-lt"/>
                <a:cs typeface="+mn-cs"/>
                <a:sym typeface="Helvetica Light"/>
              </a:rPr>
              <a:t>　</a:t>
            </a:r>
            <a:endParaRPr lang="en-US" altLang="ja-JP" sz="3200" dirty="0">
              <a:solidFill>
                <a:schemeClr val="tx1"/>
              </a:solidFill>
              <a:latin typeface="+mn-lt"/>
              <a:cs typeface="+mn-cs"/>
              <a:sym typeface="Helvetica Ligh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C2CDEF-81BB-4300-A072-F7D94F1E8503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Infectious Droplets</a:t>
            </a:r>
          </a:p>
        </p:txBody>
      </p:sp>
    </p:spTree>
    <p:extLst>
      <p:ext uri="{BB962C8B-B14F-4D97-AF65-F5344CB8AC3E}">
        <p14:creationId xmlns:p14="http://schemas.microsoft.com/office/powerpoint/2010/main" val="79833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7234"/>
            <a:ext cx="8229600" cy="111536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Poor IAQ </a:t>
            </a:r>
            <a:br>
              <a:rPr lang="en-US" sz="3400" dirty="0"/>
            </a:br>
            <a:r>
              <a:rPr lang="en-US" sz="2800" dirty="0"/>
              <a:t>Can Have Many Origins – </a:t>
            </a:r>
            <a:br>
              <a:rPr lang="en-US" sz="2800" dirty="0"/>
            </a:br>
            <a:r>
              <a:rPr lang="en-US" sz="2800" dirty="0"/>
              <a:t>Some Indoor, Some Outdoor</a:t>
            </a:r>
          </a:p>
        </p:txBody>
      </p:sp>
      <p:pic>
        <p:nvPicPr>
          <p:cNvPr id="8198" name="Picture 10" descr="Smo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6267" y="2190872"/>
            <a:ext cx="4038600" cy="3233737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8BD08-3C39-428D-937D-DCC1B91B435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158" name="Picture 110">
            <a:extLst>
              <a:ext uri="{FF2B5EF4-FFF2-40B4-BE49-F238E27FC236}">
                <a16:creationId xmlns:a16="http://schemas.microsoft.com/office/drawing/2014/main" id="{FCBD3D85-4C41-4A04-81B3-2BED31D5777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0193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9" name="Picture 111">
            <a:extLst>
              <a:ext uri="{FF2B5EF4-FFF2-40B4-BE49-F238E27FC236}">
                <a16:creationId xmlns:a16="http://schemas.microsoft.com/office/drawing/2014/main" id="{175D3F4D-A265-4DE4-B038-B1AEFBB3DD7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191000"/>
            <a:ext cx="2552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530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8001000" cy="1066800"/>
          </a:xfrm>
          <a:noFill/>
          <a:ln>
            <a:noFill/>
          </a:ln>
        </p:spPr>
        <p:txBody>
          <a:bodyPr spcFirstLastPara="1" vert="horz" wrap="square" lIns="45713" tIns="45713" rIns="45713" bIns="45713" rtlCol="0" anchor="t" anchorCtr="0">
            <a:noAutofit/>
          </a:bodyPr>
          <a:lstStyle/>
          <a:p>
            <a:pPr algn="l" defTabSz="1828800">
              <a:spcBef>
                <a:spcPts val="0"/>
              </a:spcBef>
            </a:pPr>
            <a:r>
              <a:rPr lang="en-US" sz="3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With healthy RH of 40%–60%, infectious </a:t>
            </a:r>
            <a:r>
              <a:rPr lang="en-US" sz="30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droplets settle out of the airborne environment.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(Taylor)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35711" y="2107191"/>
            <a:ext cx="3212489" cy="3760209"/>
            <a:chOff x="-148947" y="3009294"/>
            <a:chExt cx="4234242" cy="3294595"/>
          </a:xfrm>
        </p:grpSpPr>
        <p:sp>
          <p:nvSpPr>
            <p:cNvPr id="96" name="Oval 95"/>
            <p:cNvSpPr/>
            <p:nvPr/>
          </p:nvSpPr>
          <p:spPr>
            <a:xfrm>
              <a:off x="3262333" y="4686164"/>
              <a:ext cx="343316" cy="321404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915100" y="3544176"/>
              <a:ext cx="114500" cy="11738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79872" y="3793235"/>
              <a:ext cx="114500" cy="11738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469966" y="3691452"/>
              <a:ext cx="225208" cy="219169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695173" y="4696235"/>
              <a:ext cx="343316" cy="321404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13785" y="4102724"/>
              <a:ext cx="343316" cy="321404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H="1">
              <a:off x="936980" y="3736433"/>
              <a:ext cx="6801" cy="102402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sp>
          <p:nvSpPr>
            <p:cNvPr id="151" name="Smiley Face 150"/>
            <p:cNvSpPr/>
            <p:nvPr/>
          </p:nvSpPr>
          <p:spPr>
            <a:xfrm>
              <a:off x="732899" y="3281732"/>
              <a:ext cx="457200" cy="457200"/>
            </a:xfrm>
            <a:prstGeom prst="smileyFace">
              <a:avLst>
                <a:gd name="adj" fmla="val -4653"/>
              </a:avLst>
            </a:prstGeom>
            <a:solidFill>
              <a:srgbClr val="E2667C"/>
            </a:solidFill>
            <a:ln w="25400" cap="flat" cmpd="sng" algn="ctr">
              <a:solidFill>
                <a:srgbClr val="C31A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936885" y="3817502"/>
              <a:ext cx="0" cy="451410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>
              <a:off x="936979" y="4237001"/>
              <a:ext cx="0" cy="451410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>
              <a:off x="936885" y="3838835"/>
              <a:ext cx="184731" cy="292678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>
              <a:off x="1110603" y="4108367"/>
              <a:ext cx="108000" cy="354339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>
            <a:xfrm flipH="1">
              <a:off x="739451" y="3838835"/>
              <a:ext cx="196781" cy="204372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>
            <a:xfrm flipH="1">
              <a:off x="663250" y="4041460"/>
              <a:ext cx="75548" cy="332377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>
              <a:off x="943172" y="4400700"/>
              <a:ext cx="375881" cy="674501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 flipH="1">
              <a:off x="739450" y="4688411"/>
              <a:ext cx="196782" cy="386790"/>
            </a:xfrm>
            <a:prstGeom prst="line">
              <a:avLst/>
            </a:prstGeom>
            <a:noFill/>
            <a:ln w="28575" cap="flat" cmpd="sng" algn="ctr">
              <a:solidFill>
                <a:srgbClr val="C31A00"/>
              </a:solidFill>
              <a:prstDash val="solid"/>
            </a:ln>
            <a:effectLst/>
          </p:spPr>
        </p:cxnSp>
        <p:sp>
          <p:nvSpPr>
            <p:cNvPr id="177" name="Cloud 176"/>
            <p:cNvSpPr/>
            <p:nvPr/>
          </p:nvSpPr>
          <p:spPr>
            <a:xfrm>
              <a:off x="1265632" y="3394529"/>
              <a:ext cx="457200" cy="408036"/>
            </a:xfrm>
            <a:prstGeom prst="cloud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130773" y="4900176"/>
              <a:ext cx="1954522" cy="214097"/>
            </a:xfrm>
            <a:prstGeom prst="rect">
              <a:avLst/>
            </a:prstGeom>
            <a:solidFill>
              <a:srgbClr val="996633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1705073" y="3793235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216" name="Circular Arrow 215"/>
            <p:cNvSpPr/>
            <p:nvPr/>
          </p:nvSpPr>
          <p:spPr>
            <a:xfrm>
              <a:off x="-148947" y="3009294"/>
              <a:ext cx="3779134" cy="3294595"/>
            </a:xfrm>
            <a:prstGeom prst="circularArrow">
              <a:avLst>
                <a:gd name="adj1" fmla="val 3486"/>
                <a:gd name="adj2" fmla="val 527084"/>
                <a:gd name="adj3" fmla="val 20519331"/>
                <a:gd name="adj4" fmla="val 16972233"/>
                <a:gd name="adj5" fmla="val 5287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815513" y="3368732"/>
              <a:ext cx="58757" cy="60238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254870" y="3589217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968032" y="3490072"/>
              <a:ext cx="114500" cy="117386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087858" y="3754345"/>
              <a:ext cx="58757" cy="60238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498076" y="3849789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590558" y="3661562"/>
              <a:ext cx="58757" cy="60238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861174" y="4678238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583530" y="3771629"/>
              <a:ext cx="114500" cy="117386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942601" y="4746476"/>
              <a:ext cx="114500" cy="117386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695173" y="4183249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30079" y="4363295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2561" y="4175068"/>
              <a:ext cx="58757" cy="60238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702113" y="4724992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915533" y="4285135"/>
              <a:ext cx="114500" cy="117386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782222" y="4083380"/>
              <a:ext cx="114500" cy="117386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428334" y="4668167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509761" y="4736405"/>
              <a:ext cx="114500" cy="117386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269273" y="4714921"/>
              <a:ext cx="71095" cy="80177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86400" y="2767103"/>
            <a:ext cx="1374525" cy="1652497"/>
            <a:chOff x="5856618" y="4868358"/>
            <a:chExt cx="1562100" cy="1384300"/>
          </a:xfrm>
        </p:grpSpPr>
        <p:pic>
          <p:nvPicPr>
            <p:cNvPr id="46" name="Picture 45" descr="Macintosh HD:Users:Stephanie:Desktop:Graphic 3_50 percent RH.pd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758" t="55054" r="19989" b="25633"/>
            <a:stretch/>
          </p:blipFill>
          <p:spPr bwMode="auto">
            <a:xfrm>
              <a:off x="5856618" y="4868358"/>
              <a:ext cx="1562100" cy="13843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47" name="Smiley Face 46"/>
            <p:cNvSpPr/>
            <p:nvPr/>
          </p:nvSpPr>
          <p:spPr>
            <a:xfrm>
              <a:off x="6646526" y="4995502"/>
              <a:ext cx="457200" cy="457200"/>
            </a:xfrm>
            <a:prstGeom prst="smileyFace">
              <a:avLst>
                <a:gd name="adj" fmla="val 4653"/>
              </a:avLst>
            </a:prstGeom>
            <a:solidFill>
              <a:srgbClr val="E2667C"/>
            </a:solidFill>
            <a:ln w="25400" cap="flat" cmpd="sng" algn="ctr">
              <a:solidFill>
                <a:srgbClr val="C31A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Franklin Gothic Book" panose="020B0503020102020204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01637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Disinfection benefits of proper air hydration:</a:t>
            </a:r>
            <a:endParaRPr lang="en-US" sz="2400" b="1" kern="0" dirty="0">
              <a:solidFill>
                <a:prstClr val="black">
                  <a:lumMod val="75000"/>
                  <a:lumOff val="25000"/>
                </a:prst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57200" lvl="2" indent="-228600" fontAlgn="base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‒"/>
            </a:pPr>
            <a:r>
              <a:rPr lang="en-US" sz="2000" dirty="0"/>
              <a:t>Bedrails and other frequently touched surfaces cleaned more effectively</a:t>
            </a:r>
          </a:p>
          <a:p>
            <a:pPr marL="457200" lvl="2" indent="-228600" fontAlgn="base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‒"/>
            </a:pPr>
            <a:r>
              <a:rPr lang="en-US" sz="2000" dirty="0"/>
              <a:t>Hand hygiene is maintained</a:t>
            </a:r>
          </a:p>
          <a:p>
            <a:pPr marL="457200" lvl="2" indent="-228600" fontAlgn="base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‒"/>
            </a:pPr>
            <a:r>
              <a:rPr lang="en-US" sz="2000" dirty="0"/>
              <a:t>Settled infectious droplets are not re-suspended 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B9D7520-C893-405F-8955-3CE5AC4CB472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750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/>
              <a:t>Role of Relative Humidity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62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0A412-E77F-4774-B0EE-0096AB99300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Resources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Pandemic Resources: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NewmanConsultingGroup.us/web-sites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Government &amp; Industry Resources:</a:t>
            </a:r>
            <a:endParaRPr lang="en-US" sz="2400" dirty="0">
              <a:solidFill>
                <a:schemeClr val="bg2">
                  <a:lumMod val="10000"/>
                </a:schemeClr>
              </a:solidFill>
              <a:hlinkClick r:id="rId3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AIA Committee on the Environment - 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hlinkClick r:id="rId3" action="ppaction://hlinkfile"/>
              </a:rPr>
              <a:t>www.aia.org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ASHRAE -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www.ashrae.org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hlinkClick r:id="rId3"/>
              </a:rPr>
              <a:t>/covid19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Building Owners &amp;Managers Association - 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www.boma.org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CDC – Indoor Environmental Quality - 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www.cdc.gov/niosh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EPA – Indoor Air Quality - 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www.epa.gov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IAQA – Indoor Air Quality Association - 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www.iaqa.org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US Green Building Council -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www.usgbc.org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World Green Building Council - </a:t>
            </a:r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www.wgbc.org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934EE-DB2F-42E3-9F2A-E59884BED95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12110" cy="96464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/>
              <a:t>Liability/Litigation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981200"/>
            <a:ext cx="8178799" cy="4267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Building Owners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Architects &amp; Engineers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Building Contractors &amp; Suppliers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Building Management, Maintenance Personnel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Real Estate Brokers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Landlords &amp; Tenants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Employers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13716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3300" dirty="0"/>
              <a:t>Who is Blamed for Poor IAQ?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21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935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“The greatest challenge we face today is failure to adapt to change”</a:t>
            </a:r>
            <a:b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Tim Wentz, ASHRAE President, 2016-17</a:t>
            </a:r>
            <a:b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3667" name="Content Placeholder 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69716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</a:pPr>
            <a:r>
              <a:rPr lang="en-US" altLang="en-US" sz="3600" dirty="0"/>
              <a:t>For Further Information:</a:t>
            </a:r>
          </a:p>
          <a:p>
            <a:pPr algn="ctr">
              <a:buFont typeface="Arial" charset="0"/>
              <a:buNone/>
            </a:pPr>
            <a:r>
              <a:rPr lang="en-US" altLang="en-US" sz="3600" dirty="0"/>
              <a:t>James L. (Jim) Newman</a:t>
            </a:r>
            <a:endParaRPr lang="en-US" altLang="en-US" dirty="0"/>
          </a:p>
          <a:p>
            <a:pPr algn="ctr"/>
            <a:r>
              <a:rPr lang="en-US" altLang="en-US" dirty="0"/>
              <a:t>JimN@NewmanConsultingGroup.us</a:t>
            </a:r>
          </a:p>
          <a:p>
            <a:pPr algn="ctr"/>
            <a:r>
              <a:rPr lang="en-US" altLang="en-US" dirty="0"/>
              <a:t>www.newmanconsultinggroup.us</a:t>
            </a:r>
          </a:p>
          <a:p>
            <a:pPr algn="ctr"/>
            <a:r>
              <a:rPr lang="en-US" altLang="en-US" dirty="0"/>
              <a:t>+1-248-626-4910</a:t>
            </a:r>
          </a:p>
        </p:txBody>
      </p:sp>
    </p:spTree>
    <p:extLst>
      <p:ext uri="{BB962C8B-B14F-4D97-AF65-F5344CB8AC3E}">
        <p14:creationId xmlns:p14="http://schemas.microsoft.com/office/powerpoint/2010/main" val="145499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3074"/>
          <p:cNvSpPr>
            <a:spLocks noGrp="1" noChangeArrowheads="1"/>
          </p:cNvSpPr>
          <p:nvPr>
            <p:ph type="title"/>
          </p:nvPr>
        </p:nvSpPr>
        <p:spPr>
          <a:xfrm>
            <a:off x="0" y="549310"/>
            <a:ext cx="9144000" cy="97469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3800" dirty="0"/>
              <a:t>350</a:t>
            </a:r>
            <a:r>
              <a:rPr lang="en-US" sz="3600" dirty="0"/>
              <a:t> Building IAQ Study by NIOSH – </a:t>
            </a:r>
            <a:br>
              <a:rPr lang="en-US" sz="3600" dirty="0"/>
            </a:br>
            <a:r>
              <a:rPr lang="en-US" sz="3600" dirty="0"/>
              <a:t>Problem Buildings</a:t>
            </a:r>
          </a:p>
        </p:txBody>
      </p:sp>
      <p:sp>
        <p:nvSpPr>
          <p:cNvPr id="345091" name="Rectangle 3075"/>
          <p:cNvSpPr>
            <a:spLocks noGrp="1" noChangeArrowheads="1"/>
          </p:cNvSpPr>
          <p:nvPr>
            <p:ph idx="1"/>
          </p:nvPr>
        </p:nvSpPr>
        <p:spPr>
          <a:xfrm>
            <a:off x="934498" y="1728592"/>
            <a:ext cx="7506118" cy="3224408"/>
          </a:xfrm>
        </p:spPr>
        <p:txBody>
          <a:bodyPr lIns="90488" tIns="44450" rIns="90488" bIns="44450"/>
          <a:lstStyle/>
          <a:p>
            <a:pPr eaLnBrk="1" hangingPunct="1"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50% - Ventilation Problems</a:t>
            </a:r>
          </a:p>
          <a:p>
            <a:pPr eaLnBrk="1" hangingPunct="1"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28% - Specific Indoor Contaminant</a:t>
            </a:r>
          </a:p>
          <a:p>
            <a:pPr eaLnBrk="1" hangingPunct="1"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11% - Specific Outdoor Contaminant</a:t>
            </a:r>
          </a:p>
          <a:p>
            <a:pPr eaLnBrk="1" hangingPunct="1"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11% -  ???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7322-4C4A-49C8-9411-B3E93130D1C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BE454-0146-481B-8E1C-D56A8B2A42CC}"/>
              </a:ext>
            </a:extLst>
          </p:cNvPr>
          <p:cNvSpPr txBox="1"/>
          <p:nvPr/>
        </p:nvSpPr>
        <p:spPr>
          <a:xfrm>
            <a:off x="934498" y="5139347"/>
            <a:ext cx="7506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Solving IAQ problems in commercial  buildings </a:t>
            </a:r>
          </a:p>
          <a:p>
            <a:pPr algn="ctr"/>
            <a:r>
              <a:rPr lang="en-US" sz="2800" b="1" dirty="0"/>
              <a:t>is not always easy.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7741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2060"/>
                </a:solidFill>
              </a:rPr>
              <a:t>What Happens to HVAC Systems as Time Passes?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743200" y="1981200"/>
            <a:ext cx="3657600" cy="1524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altLang="en-US" sz="10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Green</a:t>
            </a:r>
            <a:endParaRPr lang="en-US" altLang="en-US" sz="6000" dirty="0">
              <a:solidFill>
                <a:srgbClr val="5F5F5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3733800" y="3810000"/>
            <a:ext cx="1676400" cy="914400"/>
          </a:xfrm>
          <a:prstGeom prst="rightArrow">
            <a:avLst/>
          </a:prstGeom>
          <a:gradFill flip="none" rotWithShape="1">
            <a:gsLst>
              <a:gs pos="0">
                <a:srgbClr val="00823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5029200"/>
            <a:ext cx="259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600" b="1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Gray</a:t>
            </a:r>
            <a:endParaRPr lang="en-US" altLang="en-US" sz="105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176" y="492374"/>
            <a:ext cx="8204479" cy="558521"/>
          </a:xfrm>
        </p:spPr>
        <p:txBody>
          <a:bodyPr lIns="90488" tIns="44450" rIns="90488" bIns="44450">
            <a:noAutofit/>
          </a:bodyPr>
          <a:lstStyle/>
          <a:p>
            <a:pPr algn="ctr" eaLnBrk="1" hangingPunct="1">
              <a:defRPr/>
            </a:pPr>
            <a:r>
              <a:rPr lang="en-US" sz="4000" dirty="0"/>
              <a:t>IAQ Problems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904352" y="1567542"/>
            <a:ext cx="7858647" cy="4620315"/>
          </a:xfrm>
        </p:spPr>
        <p:txBody>
          <a:bodyPr lIns="90488" tIns="44450" rIns="90488" bIns="44450">
            <a:normAutofit/>
          </a:bodyPr>
          <a:lstStyle/>
          <a:p>
            <a:pPr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Humidity – too high/too low</a:t>
            </a:r>
          </a:p>
          <a:p>
            <a:pPr>
              <a:lnSpc>
                <a:spcPct val="160000"/>
              </a:lnSpc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Mold or mildew growth due to condensation</a:t>
            </a:r>
          </a:p>
          <a:p>
            <a:pPr lvl="1">
              <a:lnSpc>
                <a:spcPct val="90000"/>
              </a:lnSpc>
              <a:buSzPct val="100000"/>
              <a:buFont typeface="Trebuchet MS" panose="020B0603020202020204" pitchFamily="34" charset="0"/>
              <a:buChar char="—"/>
              <a:defRPr/>
            </a:pPr>
            <a:r>
              <a:rPr lang="en-US" sz="2600" dirty="0"/>
              <a:t>Interior surfaces of walls near thermal bridges</a:t>
            </a:r>
          </a:p>
          <a:p>
            <a:pPr lvl="1">
              <a:lnSpc>
                <a:spcPct val="90000"/>
              </a:lnSpc>
              <a:buSzPct val="100000"/>
              <a:buFont typeface="Trebuchet MS" panose="020B0603020202020204" pitchFamily="34" charset="0"/>
              <a:buChar char="—"/>
              <a:defRPr/>
            </a:pPr>
            <a:r>
              <a:rPr lang="en-US" sz="2600" dirty="0"/>
              <a:t>Carpeting on cold floors</a:t>
            </a:r>
          </a:p>
          <a:p>
            <a:pPr lvl="1">
              <a:lnSpc>
                <a:spcPct val="90000"/>
              </a:lnSpc>
              <a:buSzPct val="100000"/>
              <a:buFont typeface="Trebuchet MS" panose="020B0603020202020204" pitchFamily="34" charset="0"/>
              <a:buChar char="—"/>
              <a:defRPr/>
            </a:pPr>
            <a:r>
              <a:rPr lang="en-US" sz="2600" dirty="0"/>
              <a:t>Locations where humidity promotes condensation</a:t>
            </a:r>
          </a:p>
          <a:p>
            <a:pPr>
              <a:lnSpc>
                <a:spcPct val="160000"/>
              </a:lnSpc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i="1" dirty="0"/>
              <a:t>Not enough </a:t>
            </a:r>
            <a:r>
              <a:rPr lang="en-US" sz="2800" dirty="0"/>
              <a:t>outdoor/indoor air – </a:t>
            </a:r>
            <a:r>
              <a:rPr lang="en-US" sz="2800" i="1" dirty="0"/>
              <a:t>or </a:t>
            </a:r>
            <a:r>
              <a:rPr lang="en-US" sz="2800" dirty="0"/>
              <a:t>unhealthy OA</a:t>
            </a:r>
          </a:p>
          <a:p>
            <a:pPr>
              <a:lnSpc>
                <a:spcPct val="160000"/>
              </a:lnSpc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Water intrusion – outdoor/indoor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60000"/>
              </a:lnSpc>
              <a:defRPr/>
            </a:pPr>
            <a:endParaRPr lang="en-US" sz="2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E190-EBB8-43A1-AEA2-765E4050D0B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32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28600" y="457200"/>
            <a:ext cx="8686800" cy="1066800"/>
          </a:xfrm>
          <a:prstGeom prst="rect">
            <a:avLst/>
          </a:prstGeom>
        </p:spPr>
        <p:txBody>
          <a:bodyPr lIns="92075" tIns="46038" rIns="92075" bIns="4603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dirty="0"/>
              <a:t>How to Know if There Are </a:t>
            </a:r>
            <a:br>
              <a:rPr lang="en-US" sz="3800" dirty="0"/>
            </a:br>
            <a:r>
              <a:rPr lang="en-US" sz="3800" dirty="0"/>
              <a:t>IAQ Problems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5790355" cy="365760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TextBox 3"/>
          <p:cNvSpPr txBox="1"/>
          <p:nvPr/>
        </p:nvSpPr>
        <p:spPr>
          <a:xfrm>
            <a:off x="914400" y="1752600"/>
            <a:ext cx="714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  <a:defRPr/>
            </a:pPr>
            <a:r>
              <a:rPr lang="en-US" sz="2800" dirty="0"/>
              <a:t>Communicate with the people in the building.</a:t>
            </a:r>
          </a:p>
        </p:txBody>
      </p:sp>
    </p:spTree>
    <p:extLst>
      <p:ext uri="{BB962C8B-B14F-4D97-AF65-F5344CB8AC3E}">
        <p14:creationId xmlns:p14="http://schemas.microsoft.com/office/powerpoint/2010/main" val="187475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424"/>
            <a:ext cx="8839200" cy="528376"/>
          </a:xfrm>
        </p:spPr>
        <p:txBody>
          <a:bodyPr lIns="90488" tIns="44450" rIns="90488" bIns="44450"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Potential IAQ Problems: HVAC </a:t>
            </a:r>
            <a:r>
              <a:rPr lang="en-US" sz="3200" i="1" dirty="0"/>
              <a:t>System </a:t>
            </a:r>
            <a:r>
              <a:rPr lang="en-US" sz="3200" dirty="0"/>
              <a:t> 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96753" cy="4789365"/>
          </a:xfrm>
        </p:spPr>
        <p:txBody>
          <a:bodyPr lIns="90488" tIns="44450" rIns="90488" bIns="44450">
            <a:normAutofit/>
          </a:bodyPr>
          <a:lstStyle/>
          <a:p>
            <a:pPr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A source of biological contaminants</a:t>
            </a:r>
          </a:p>
          <a:p>
            <a:pPr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Surface Contamination by molds, bacteria, viruses</a:t>
            </a:r>
          </a:p>
          <a:p>
            <a:pPr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Interior ductwork</a:t>
            </a:r>
          </a:p>
          <a:p>
            <a:pPr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Odors</a:t>
            </a:r>
          </a:p>
          <a:p>
            <a:pPr marL="0" indent="0">
              <a:lnSpc>
                <a:spcPct val="160000"/>
              </a:lnSpc>
              <a:buSzPct val="75000"/>
              <a:buNone/>
              <a:defRPr/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4316-78A2-4544-89CD-3393BCDB6A9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608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</p:spPr>
        <p:txBody>
          <a:bodyPr lIns="90488" tIns="44450" rIns="90488" bIns="44450"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Potential IAQ Problems: HVAC </a:t>
            </a:r>
            <a:r>
              <a:rPr lang="en-US" sz="3200" i="1" dirty="0"/>
              <a:t>Unit</a:t>
            </a:r>
            <a:r>
              <a:rPr lang="en-US" sz="3200" dirty="0"/>
              <a:t>  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930441" y="1588168"/>
            <a:ext cx="5775159" cy="4895181"/>
          </a:xfrm>
        </p:spPr>
        <p:txBody>
          <a:bodyPr lIns="90488" tIns="44450" rIns="90488" bIns="44450">
            <a:normAutofit/>
          </a:bodyPr>
          <a:lstStyle/>
          <a:p>
            <a:pPr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Drain Pans</a:t>
            </a:r>
          </a:p>
          <a:p>
            <a:pPr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Improper Damper Operation</a:t>
            </a:r>
          </a:p>
          <a:p>
            <a:pPr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Air Filters</a:t>
            </a:r>
          </a:p>
          <a:p>
            <a:pPr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Coils</a:t>
            </a:r>
          </a:p>
          <a:p>
            <a:pPr>
              <a:lnSpc>
                <a:spcPct val="160000"/>
              </a:lnSpc>
              <a:buSzPct val="75000"/>
              <a:buFont typeface="Calibri" panose="020F0502020204030204" pitchFamily="34" charset="0"/>
              <a:buChar char="●"/>
              <a:defRPr/>
            </a:pPr>
            <a:r>
              <a:rPr lang="en-US" sz="2800" dirty="0"/>
              <a:t>Surface Contamination </a:t>
            </a:r>
          </a:p>
          <a:p>
            <a:pPr marL="0" indent="0">
              <a:lnSpc>
                <a:spcPct val="160000"/>
              </a:lnSpc>
              <a:buSzPct val="75000"/>
              <a:buNone/>
              <a:defRPr/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4316-78A2-4544-89CD-3393BCDB6A9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78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1304</Words>
  <Application>Microsoft Office PowerPoint</Application>
  <PresentationFormat>On-screen Show (4:3)</PresentationFormat>
  <Paragraphs>273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BidRoman</vt:lpstr>
      <vt:lpstr>Calibri</vt:lpstr>
      <vt:lpstr>Franklin Gothic Book</vt:lpstr>
      <vt:lpstr>Impact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Poor IAQ  Can Have Many Origins –  Some Indoor, Some Outdoor</vt:lpstr>
      <vt:lpstr>350 Building IAQ Study by NIOSH –  Problem Buildings</vt:lpstr>
      <vt:lpstr>What Happens to HVAC Systems as Time Passes?</vt:lpstr>
      <vt:lpstr>IAQ Problems</vt:lpstr>
      <vt:lpstr>PowerPoint Presentation</vt:lpstr>
      <vt:lpstr>Potential IAQ Problems: HVAC System  </vt:lpstr>
      <vt:lpstr>Potential IAQ Problems: HVAC Unit  </vt:lpstr>
      <vt:lpstr>Poorly Maintained Dampers</vt:lpstr>
      <vt:lpstr>Poor (or No) Filter Maintenance </vt:lpstr>
      <vt:lpstr>Poor Filter Maintenance Goes To Worse – This Is What Happens</vt:lpstr>
      <vt:lpstr>Improper Filter Installation or Replacement </vt:lpstr>
      <vt:lpstr> IAQ Problems – HVAC Filters</vt:lpstr>
      <vt:lpstr>Liability/Litigation</vt:lpstr>
      <vt:lpstr>What To Do With an IAQ  Problem – Real or Perceived</vt:lpstr>
      <vt:lpstr>When Should Owner Seek Outside Assistance for IAQ Mitigation?</vt:lpstr>
      <vt:lpstr>Coronavirus &amp; COVID-19</vt:lpstr>
      <vt:lpstr>COVID-19 Concerns</vt:lpstr>
      <vt:lpstr>How COVID-19 Spreads</vt:lpstr>
      <vt:lpstr> Requirements – HVAC (1)</vt:lpstr>
      <vt:lpstr> Requirements – HVAC (2)</vt:lpstr>
      <vt:lpstr>PowerPoint Presentation</vt:lpstr>
      <vt:lpstr>Bi-Polar Ionization (BPI)</vt:lpstr>
      <vt:lpstr>Germicidal UltraViolet (GUV)</vt:lpstr>
      <vt:lpstr>IAQ Problem: Winter Humidity  As Low As 15% In Many Buildings!</vt:lpstr>
      <vt:lpstr>PowerPoint Presentation</vt:lpstr>
      <vt:lpstr>PowerPoint Presentation</vt:lpstr>
      <vt:lpstr>PowerPoint Presentation</vt:lpstr>
      <vt:lpstr>With healthy RH of 40%–60%, infectious droplets settle out of the airborne environment. (Taylor)</vt:lpstr>
      <vt:lpstr>Resources</vt:lpstr>
      <vt:lpstr>Liability/Litigation</vt:lpstr>
      <vt:lpstr>“The greatest challenge we face today is failure to adapt to change”  Tim Wentz, ASHRAE President, 2016-17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Means</dc:creator>
  <cp:lastModifiedBy>Jim Newman</cp:lastModifiedBy>
  <cp:revision>8</cp:revision>
  <dcterms:created xsi:type="dcterms:W3CDTF">2020-10-17T18:45:07Z</dcterms:created>
  <dcterms:modified xsi:type="dcterms:W3CDTF">2020-10-20T00:59:10Z</dcterms:modified>
</cp:coreProperties>
</file>